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8" r:id="rId1"/>
  </p:sldMasterIdLst>
  <p:notesMasterIdLst>
    <p:notesMasterId r:id="rId39"/>
  </p:notesMasterIdLst>
  <p:handoutMasterIdLst>
    <p:handoutMasterId r:id="rId40"/>
  </p:handoutMasterIdLst>
  <p:sldIdLst>
    <p:sldId id="257" r:id="rId2"/>
    <p:sldId id="258" r:id="rId3"/>
    <p:sldId id="330" r:id="rId4"/>
    <p:sldId id="259" r:id="rId5"/>
    <p:sldId id="286" r:id="rId6"/>
    <p:sldId id="340" r:id="rId7"/>
    <p:sldId id="287" r:id="rId8"/>
    <p:sldId id="331" r:id="rId9"/>
    <p:sldId id="280" r:id="rId10"/>
    <p:sldId id="305" r:id="rId11"/>
    <p:sldId id="338" r:id="rId12"/>
    <p:sldId id="302" r:id="rId13"/>
    <p:sldId id="332" r:id="rId14"/>
    <p:sldId id="261" r:id="rId15"/>
    <p:sldId id="333" r:id="rId16"/>
    <p:sldId id="260" r:id="rId17"/>
    <p:sldId id="281" r:id="rId18"/>
    <p:sldId id="282" r:id="rId19"/>
    <p:sldId id="283" r:id="rId20"/>
    <p:sldId id="284" r:id="rId21"/>
    <p:sldId id="285" r:id="rId22"/>
    <p:sldId id="334" r:id="rId23"/>
    <p:sldId id="265" r:id="rId24"/>
    <p:sldId id="262" r:id="rId25"/>
    <p:sldId id="266" r:id="rId26"/>
    <p:sldId id="335" r:id="rId27"/>
    <p:sldId id="267" r:id="rId28"/>
    <p:sldId id="270" r:id="rId29"/>
    <p:sldId id="272" r:id="rId30"/>
    <p:sldId id="336" r:id="rId31"/>
    <p:sldId id="274" r:id="rId32"/>
    <p:sldId id="275" r:id="rId33"/>
    <p:sldId id="277" r:id="rId34"/>
    <p:sldId id="337" r:id="rId35"/>
    <p:sldId id="278" r:id="rId36"/>
    <p:sldId id="308" r:id="rId37"/>
    <p:sldId id="291" r:id="rId38"/>
  </p:sldIdLst>
  <p:sldSz cx="12192000" cy="6858000"/>
  <p:notesSz cx="7315200" cy="9601200"/>
  <p:embeddedFontLst>
    <p:embeddedFont>
      <p:font typeface="Calibri" panose="020F0502020204030204" pitchFamily="34" charset="0"/>
      <p:regular r:id="rId41"/>
      <p:bold r:id="rId42"/>
      <p:italic r:id="rId43"/>
      <p:boldItalic r:id="rId44"/>
    </p:embeddedFont>
    <p:embeddedFont>
      <p:font typeface="Candara" panose="020E0502030303020204" pitchFamily="34" charset="0"/>
      <p:regular r:id="rId45"/>
      <p:bold r:id="rId46"/>
      <p:italic r:id="rId47"/>
      <p:boldItalic r:id="rId48"/>
    </p:embeddedFont>
    <p:embeddedFont>
      <p:font typeface="Century Gothic" panose="020B0502020202020204" pitchFamily="34" charset="0"/>
      <p:regular r:id="rId49"/>
      <p:bold r:id="rId50"/>
      <p:italic r:id="rId51"/>
      <p:boldItalic r:id="rId52"/>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476" autoAdjust="0"/>
  </p:normalViewPr>
  <p:slideViewPr>
    <p:cSldViewPr>
      <p:cViewPr varScale="1">
        <p:scale>
          <a:sx n="66" d="100"/>
          <a:sy n="66" d="100"/>
        </p:scale>
        <p:origin x="66" y="193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4520: Sustainable Safe Water on Tap</a:t>
            </a:r>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458788" y="720725"/>
            <a:ext cx="6400800" cy="3600450"/>
          </a:xfrm>
          <a:ln/>
        </p:spPr>
      </p:sp>
      <p:sp>
        <p:nvSpPr>
          <p:cNvPr id="10243" name="Rectangle 3"/>
          <p:cNvSpPr>
            <a:spLocks noGrp="1" noChangeArrowheads="1"/>
          </p:cNvSpPr>
          <p:nvPr>
            <p:ph type="body" idx="1"/>
          </p:nvPr>
        </p:nvSpPr>
        <p:spPr/>
        <p:txBody>
          <a:bodyPr/>
          <a:lstStyle/>
          <a:p>
            <a:r>
              <a:rPr lang="en-US" noProof="0" dirty="0"/>
              <a:t>Photo credit to </a:t>
            </a:r>
            <a:r>
              <a:rPr lang="en-US" noProof="0" dirty="0" err="1"/>
              <a:t>Yitzy</a:t>
            </a:r>
            <a:r>
              <a:rPr lang="en-US" baseline="0" noProof="0" dirty="0"/>
              <a:t> </a:t>
            </a:r>
            <a:r>
              <a:rPr lang="en-US" baseline="0" noProof="0" dirty="0" err="1"/>
              <a:t>Rosenburg</a:t>
            </a:r>
            <a:r>
              <a:rPr lang="en-US" baseline="0" noProof="0" dirty="0"/>
              <a:t>, 2019</a:t>
            </a:r>
          </a:p>
          <a:p>
            <a:endParaRPr lang="en-US" baseline="0" noProof="0" dirty="0"/>
          </a:p>
          <a:p>
            <a:r>
              <a:rPr lang="en-US" baseline="0" noProof="0" dirty="0"/>
              <a:t>Add expectation that student come to class!</a:t>
            </a:r>
          </a:p>
          <a:p>
            <a:endParaRPr lang="en-US" baseline="0" noProof="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13</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14</a:t>
            </a:fld>
            <a:endParaRPr lang="en-US"/>
          </a:p>
        </p:txBody>
      </p:sp>
      <p:sp>
        <p:nvSpPr>
          <p:cNvPr id="18434" name="Rectangle 2"/>
          <p:cNvSpPr>
            <a:spLocks noGrp="1" noRot="1" noChangeAspect="1" noChangeArrowheads="1" noTextEdit="1"/>
          </p:cNvSpPr>
          <p:nvPr>
            <p:ph type="sldImg"/>
          </p:nvPr>
        </p:nvSpPr>
        <p:spPr>
          <a:xfrm>
            <a:off x="458788" y="720725"/>
            <a:ext cx="6400800" cy="3600450"/>
          </a:xfrm>
          <a:ln/>
        </p:spPr>
      </p:sp>
      <p:sp>
        <p:nvSpPr>
          <p:cNvPr id="18435" name="Rectangle 3"/>
          <p:cNvSpPr>
            <a:spLocks noGrp="1" noChangeArrowheads="1"/>
          </p:cNvSpPr>
          <p:nvPr>
            <p:ph type="body" idx="1"/>
          </p:nvPr>
        </p:nvSpPr>
        <p:spPr/>
        <p:txBody>
          <a:bodyPr/>
          <a:lstStyle/>
          <a:p>
            <a:r>
              <a:rPr lang="en-US" dirty="0"/>
              <a:t>How do we set the </a:t>
            </a:r>
            <a:r>
              <a:rPr lang="en-US" noProof="0" dirty="0"/>
              <a:t>order</a:t>
            </a:r>
            <a:r>
              <a:rPr lang="en-US" dirty="0"/>
              <a:t> for the introductions? Pass the opportunity to </a:t>
            </a:r>
            <a:r>
              <a:rPr lang="en-US"/>
              <a:t>someone else on zoom.</a:t>
            </a:r>
            <a:endParaRPr lang="en-US" dirty="0"/>
          </a:p>
          <a:p>
            <a:endParaRPr lang="en-US" dirty="0"/>
          </a:p>
          <a:p>
            <a:pPr lvl="1"/>
            <a:r>
              <a:rPr lang="en-US" dirty="0"/>
              <a:t>Monroe bought a 50 foot long “snake” at Lowes. </a:t>
            </a:r>
          </a:p>
          <a:p>
            <a:pPr lvl="1"/>
            <a:r>
              <a:rPr lang="en-US" dirty="0"/>
              <a:t>Monroe used the “snake” to unclog a drain on New Year’s eve.</a:t>
            </a:r>
          </a:p>
          <a:p>
            <a:pPr lvl="1"/>
            <a:r>
              <a:rPr lang="en-US" dirty="0"/>
              <a:t>Monroe was very happy to see the water go down the drain.</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15</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16</a:t>
            </a:fld>
            <a:endParaRPr lang="en-US"/>
          </a:p>
        </p:txBody>
      </p:sp>
      <p:sp>
        <p:nvSpPr>
          <p:cNvPr id="16386" name="Rectangle 2"/>
          <p:cNvSpPr>
            <a:spLocks noGrp="1" noRot="1" noChangeAspect="1" noChangeArrowheads="1" noTextEdit="1"/>
          </p:cNvSpPr>
          <p:nvPr>
            <p:ph type="sldImg"/>
          </p:nvPr>
        </p:nvSpPr>
        <p:spPr>
          <a:xfrm>
            <a:off x="458788" y="720725"/>
            <a:ext cx="64008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17</a:t>
            </a:fld>
            <a:endParaRPr lang="en-US"/>
          </a:p>
        </p:txBody>
      </p:sp>
      <p:sp>
        <p:nvSpPr>
          <p:cNvPr id="59394" name="Rectangle 2"/>
          <p:cNvSpPr>
            <a:spLocks noGrp="1" noRot="1" noChangeAspect="1" noChangeArrowheads="1" noTextEdit="1"/>
          </p:cNvSpPr>
          <p:nvPr>
            <p:ph type="sldImg"/>
          </p:nvPr>
        </p:nvSpPr>
        <p:spPr>
          <a:xfrm>
            <a:off x="458788" y="720725"/>
            <a:ext cx="64008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18</a:t>
            </a:fld>
            <a:endParaRPr lang="en-US"/>
          </a:p>
        </p:txBody>
      </p:sp>
      <p:sp>
        <p:nvSpPr>
          <p:cNvPr id="61442" name="Rectangle 2"/>
          <p:cNvSpPr>
            <a:spLocks noGrp="1" noRot="1" noChangeAspect="1" noChangeArrowheads="1" noTextEdit="1"/>
          </p:cNvSpPr>
          <p:nvPr>
            <p:ph type="sldImg"/>
          </p:nvPr>
        </p:nvSpPr>
        <p:spPr>
          <a:xfrm>
            <a:off x="458788" y="720725"/>
            <a:ext cx="64008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19</a:t>
            </a:fld>
            <a:endParaRPr lang="en-US"/>
          </a:p>
        </p:txBody>
      </p:sp>
      <p:sp>
        <p:nvSpPr>
          <p:cNvPr id="63490" name="Rectangle 2"/>
          <p:cNvSpPr>
            <a:spLocks noGrp="1" noRot="1" noChangeAspect="1" noChangeArrowheads="1" noTextEdit="1"/>
          </p:cNvSpPr>
          <p:nvPr>
            <p:ph type="sldImg"/>
          </p:nvPr>
        </p:nvSpPr>
        <p:spPr>
          <a:xfrm>
            <a:off x="458788" y="720725"/>
            <a:ext cx="64008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20</a:t>
            </a:fld>
            <a:endParaRPr lang="en-US"/>
          </a:p>
        </p:txBody>
      </p:sp>
      <p:sp>
        <p:nvSpPr>
          <p:cNvPr id="65538" name="Rectangle 2"/>
          <p:cNvSpPr>
            <a:spLocks noGrp="1" noRot="1" noChangeAspect="1" noChangeArrowheads="1" noTextEdit="1"/>
          </p:cNvSpPr>
          <p:nvPr>
            <p:ph type="sldImg"/>
          </p:nvPr>
        </p:nvSpPr>
        <p:spPr>
          <a:xfrm>
            <a:off x="458788" y="720725"/>
            <a:ext cx="64008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21</a:t>
            </a:fld>
            <a:endParaRPr lang="en-US"/>
          </a:p>
        </p:txBody>
      </p:sp>
      <p:sp>
        <p:nvSpPr>
          <p:cNvPr id="67586" name="Rectangle 2"/>
          <p:cNvSpPr>
            <a:spLocks noGrp="1" noRot="1" noChangeAspect="1" noChangeArrowheads="1" noTextEdit="1"/>
          </p:cNvSpPr>
          <p:nvPr>
            <p:ph type="sldImg"/>
          </p:nvPr>
        </p:nvSpPr>
        <p:spPr>
          <a:xfrm>
            <a:off x="458788" y="720725"/>
            <a:ext cx="64008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22</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r>
              <a:rPr lang="en-US" dirty="0"/>
              <a:t>Add about OSU and the ACR connections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23</a:t>
            </a:fld>
            <a:endParaRPr lang="en-US"/>
          </a:p>
        </p:txBody>
      </p:sp>
      <p:sp>
        <p:nvSpPr>
          <p:cNvPr id="26626" name="Rectangle 2"/>
          <p:cNvSpPr>
            <a:spLocks noGrp="1" noRot="1" noChangeAspect="1" noChangeArrowheads="1" noTextEdit="1"/>
          </p:cNvSpPr>
          <p:nvPr>
            <p:ph type="sldImg"/>
          </p:nvPr>
        </p:nvSpPr>
        <p:spPr>
          <a:xfrm>
            <a:off x="458788" y="720725"/>
            <a:ext cx="64008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24</a:t>
            </a:fld>
            <a:endParaRPr lang="en-US"/>
          </a:p>
        </p:txBody>
      </p:sp>
      <p:sp>
        <p:nvSpPr>
          <p:cNvPr id="20482" name="Rectangle 2"/>
          <p:cNvSpPr>
            <a:spLocks noGrp="1" noRot="1" noChangeAspect="1" noChangeArrowheads="1" noTextEdit="1"/>
          </p:cNvSpPr>
          <p:nvPr>
            <p:ph type="sldImg"/>
          </p:nvPr>
        </p:nvSpPr>
        <p:spPr>
          <a:xfrm>
            <a:off x="458788" y="720725"/>
            <a:ext cx="64008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25</a:t>
            </a:fld>
            <a:endParaRPr lang="en-US"/>
          </a:p>
        </p:txBody>
      </p:sp>
      <p:sp>
        <p:nvSpPr>
          <p:cNvPr id="28674" name="Rectangle 2"/>
          <p:cNvSpPr>
            <a:spLocks noGrp="1" noRot="1" noChangeAspect="1" noChangeArrowheads="1" noTextEdit="1"/>
          </p:cNvSpPr>
          <p:nvPr>
            <p:ph type="sldImg"/>
          </p:nvPr>
        </p:nvSpPr>
        <p:spPr>
          <a:xfrm>
            <a:off x="457200" y="720725"/>
            <a:ext cx="6400800" cy="3600450"/>
          </a:xfrm>
          <a:ln/>
        </p:spPr>
      </p:sp>
      <p:sp>
        <p:nvSpPr>
          <p:cNvPr id="2867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amazing ability to represent reality symbolically</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26</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27</a:t>
            </a:fld>
            <a:endParaRPr lang="en-US"/>
          </a:p>
        </p:txBody>
      </p:sp>
      <p:sp>
        <p:nvSpPr>
          <p:cNvPr id="30722" name="Rectangle 2"/>
          <p:cNvSpPr>
            <a:spLocks noGrp="1" noRot="1" noChangeAspect="1" noChangeArrowheads="1" noTextEdit="1"/>
          </p:cNvSpPr>
          <p:nvPr>
            <p:ph type="sldImg"/>
          </p:nvPr>
        </p:nvSpPr>
        <p:spPr>
          <a:xfrm>
            <a:off x="458788" y="720725"/>
            <a:ext cx="64008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28</a:t>
            </a:fld>
            <a:endParaRPr lang="en-US"/>
          </a:p>
        </p:txBody>
      </p:sp>
      <p:sp>
        <p:nvSpPr>
          <p:cNvPr id="36866" name="Rectangle 2"/>
          <p:cNvSpPr>
            <a:spLocks noGrp="1" noRot="1" noChangeAspect="1" noChangeArrowheads="1" noTextEdit="1"/>
          </p:cNvSpPr>
          <p:nvPr>
            <p:ph type="sldImg"/>
          </p:nvPr>
        </p:nvSpPr>
        <p:spPr>
          <a:xfrm>
            <a:off x="458788" y="720725"/>
            <a:ext cx="64008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29</a:t>
            </a:fld>
            <a:endParaRPr lang="en-US"/>
          </a:p>
        </p:txBody>
      </p:sp>
      <p:sp>
        <p:nvSpPr>
          <p:cNvPr id="40962" name="Rectangle 2"/>
          <p:cNvSpPr>
            <a:spLocks noGrp="1" noRot="1" noChangeAspect="1" noChangeArrowheads="1" noTextEdit="1"/>
          </p:cNvSpPr>
          <p:nvPr>
            <p:ph type="sldImg"/>
          </p:nvPr>
        </p:nvSpPr>
        <p:spPr>
          <a:xfrm>
            <a:off x="458788" y="720725"/>
            <a:ext cx="64008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30</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31</a:t>
            </a:fld>
            <a:endParaRPr lang="en-US"/>
          </a:p>
        </p:txBody>
      </p:sp>
      <p:sp>
        <p:nvSpPr>
          <p:cNvPr id="45058" name="Rectangle 2"/>
          <p:cNvSpPr>
            <a:spLocks noGrp="1" noRot="1" noChangeAspect="1" noChangeArrowheads="1" noTextEdit="1"/>
          </p:cNvSpPr>
          <p:nvPr>
            <p:ph type="sldImg"/>
          </p:nvPr>
        </p:nvSpPr>
        <p:spPr>
          <a:xfrm>
            <a:off x="458788" y="720725"/>
            <a:ext cx="64008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32</a:t>
            </a:fld>
            <a:endParaRPr lang="en-US"/>
          </a:p>
        </p:txBody>
      </p:sp>
      <p:sp>
        <p:nvSpPr>
          <p:cNvPr id="47106" name="Rectangle 2"/>
          <p:cNvSpPr>
            <a:spLocks noGrp="1" noRot="1" noChangeAspect="1" noChangeArrowheads="1" noTextEdit="1"/>
          </p:cNvSpPr>
          <p:nvPr>
            <p:ph type="sldImg"/>
          </p:nvPr>
        </p:nvSpPr>
        <p:spPr>
          <a:xfrm>
            <a:off x="458788" y="720725"/>
            <a:ext cx="6400800" cy="3600450"/>
          </a:xfrm>
          <a:ln/>
        </p:spPr>
      </p:sp>
      <p:sp>
        <p:nvSpPr>
          <p:cNvPr id="47107" name="Rectangle 3"/>
          <p:cNvSpPr>
            <a:spLocks noGrp="1" noChangeArrowheads="1"/>
          </p:cNvSpPr>
          <p:nvPr>
            <p:ph type="body" idx="1"/>
          </p:nvPr>
        </p:nvSpPr>
        <p:spPr/>
        <p:txBody>
          <a:bodyPr/>
          <a:lstStyle/>
          <a:p>
            <a:r>
              <a:rPr lang="en-US" dirty="0"/>
              <a:t>http://www.sciencedirect.com/science?_ob=MImg&amp;_imagekey=B6V73-45FSRSX-1-K&amp;_cdi=5831&amp;_orig=browse&amp;_coverDate=09/30/2002&amp;_sk=999639984&amp;view=c&amp;wchp=dGLbVtb-zSkzS&amp;_acct=C000022719&amp;_version=1&amp;_userid=492137&amp;md5=fffe3104bff87c2e91320230a4a97810&amp;ie=f.pdf</a:t>
            </a:r>
          </a:p>
          <a:p>
            <a:endParaRPr lang="en-US" dirty="0"/>
          </a:p>
          <a:p>
            <a:r>
              <a:rPr lang="en-US" dirty="0"/>
              <a:t>Our explanations for natural phenomena matter. How would you keep your child safe from air coming out of the ground under conditions of low or sinking groundwater?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33</a:t>
            </a:fld>
            <a:endParaRPr lang="en-US"/>
          </a:p>
        </p:txBody>
      </p:sp>
      <p:sp>
        <p:nvSpPr>
          <p:cNvPr id="51202" name="Rectangle 2"/>
          <p:cNvSpPr>
            <a:spLocks noGrp="1" noRot="1" noChangeAspect="1" noChangeArrowheads="1" noTextEdit="1"/>
          </p:cNvSpPr>
          <p:nvPr>
            <p:ph type="sldImg"/>
          </p:nvPr>
        </p:nvSpPr>
        <p:spPr>
          <a:xfrm>
            <a:off x="458788" y="720725"/>
            <a:ext cx="64008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34</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35</a:t>
            </a:fld>
            <a:endParaRPr lang="en-US"/>
          </a:p>
        </p:txBody>
      </p:sp>
      <p:sp>
        <p:nvSpPr>
          <p:cNvPr id="53250" name="Rectangle 2"/>
          <p:cNvSpPr>
            <a:spLocks noGrp="1" noRot="1" noChangeAspect="1" noChangeArrowheads="1" noTextEdit="1"/>
          </p:cNvSpPr>
          <p:nvPr>
            <p:ph type="sldImg"/>
          </p:nvPr>
        </p:nvSpPr>
        <p:spPr>
          <a:xfrm>
            <a:off x="458788" y="720725"/>
            <a:ext cx="64008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xfrm>
            <a:off x="457200" y="720725"/>
            <a:ext cx="6400800" cy="3600450"/>
          </a:xfrm>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9c028aff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9c028aff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AguaClara Reach is a node in the growing AguaClara network</a:t>
            </a:r>
            <a:endParaRPr dirty="0">
              <a:solidFill>
                <a:schemeClr val="dk1"/>
              </a:solidFill>
            </a:endParaRPr>
          </a:p>
          <a:p>
            <a:pPr marL="0" lvl="0" indent="0" algn="l" rtl="0">
              <a:spcBef>
                <a:spcPts val="0"/>
              </a:spcBef>
              <a:spcAft>
                <a:spcPts val="0"/>
              </a:spcAft>
              <a:buClr>
                <a:schemeClr val="dk1"/>
              </a:buClr>
              <a:buSzPts val="1200"/>
              <a:buFont typeface="Calibri"/>
              <a:buNone/>
            </a:pP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8</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9</a:t>
            </a:fld>
            <a:endParaRPr lang="en-US"/>
          </a:p>
        </p:txBody>
      </p:sp>
      <p:sp>
        <p:nvSpPr>
          <p:cNvPr id="57346" name="Rectangle 2"/>
          <p:cNvSpPr>
            <a:spLocks noGrp="1" noRot="1" noChangeAspect="1" noChangeArrowheads="1" noTextEdit="1"/>
          </p:cNvSpPr>
          <p:nvPr>
            <p:ph type="sldImg"/>
          </p:nvPr>
        </p:nvSpPr>
        <p:spPr>
          <a:xfrm>
            <a:off x="458788" y="720725"/>
            <a:ext cx="64008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10</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need the steps for getting started to be defined. </a:t>
            </a:r>
          </a:p>
        </p:txBody>
      </p:sp>
      <p:sp>
        <p:nvSpPr>
          <p:cNvPr id="4" name="Slide Number Placeholder 3"/>
          <p:cNvSpPr>
            <a:spLocks noGrp="1"/>
          </p:cNvSpPr>
          <p:nvPr>
            <p:ph type="sldNum" sz="quarter" idx="5"/>
          </p:nvPr>
        </p:nvSpPr>
        <p:spPr/>
        <p:txBody>
          <a:bodyPr/>
          <a:lstStyle/>
          <a:p>
            <a:fld id="{7913D7C8-1D10-4E5B-8A9B-B2BE7F2B7605}" type="slidenum">
              <a:rPr lang="en-US" smtClean="0"/>
              <a:pPr/>
              <a:t>12</a:t>
            </a:fld>
            <a:endParaRPr lang="en-US"/>
          </a:p>
        </p:txBody>
      </p:sp>
    </p:spTree>
    <p:extLst>
      <p:ext uri="{BB962C8B-B14F-4D97-AF65-F5344CB8AC3E}">
        <p14:creationId xmlns:p14="http://schemas.microsoft.com/office/powerpoint/2010/main" val="4032725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1211400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40586639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32418689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3060325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14109820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12972327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10/1/2022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4943670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7869630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10.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12.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2.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19.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26.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23.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3.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30.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27.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31.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6.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9.xml.rels><?xml version="1.0" encoding="UTF-8" standalone="yes"?>
<Relationships xmlns="http://schemas.openxmlformats.org/package/2006/relationships"><Relationship Id="rId3" Type="http://schemas.openxmlformats.org/officeDocument/2006/relationships/hyperlink" Target="https://aguaclara.github.io/Textboo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i_O7R_900o9fA2kQ6EKO983yYMow8ZIPlyh4R4-W7XqqbKPcCkFokOEYDTLBC7ZSanq3CkU08KrjOnR1J0ooWwU93rhi2AVMgYvs59hlvS49r2hqHhnvoZhRyce2byj0wG-0LdmcrUO95_3ZWHsmm0c9Dtr4L3lJH4Q4JTkOec9oJz-M0shMHrMzfdBaBCrl5te31k1Wov7OWPh4kdIdkOsY67kTIXkV_OjrcxXXVd9WTWbDMyZAYVw66wd-8v4cXndXkDdJkqKjNYV1ltC7pur2t9yIwwuPYKEvcThXzByz9NY6N1RCjPNuIpljQK2bcTCIHFPyOAD1BfKYLAf-6fGbyZXrDz6AH2CpVojcJkTEKFJtYl9mjV2Zun_d_xUXmI7b-oeX7lmRxfYW7ww_MBntTklSD4L_DdPk0GRgA9gCTlyXMLxaWL6AstrOhq8IFnyontmorw9F6_aKEcz9DAW0Lm2tSxVTIcjm-HFheGnYQkq792bHReUI-9U8ShPMNobuCe8yu87Fp_Fnoz8IhfB2XSUD501TAaA-t2YeTlR8GNUzn8uOvBpmflcKDWFw5ENDqhYHK4gyjcNLFJG7d2EvtupQ-Cd6uvotVMzc641RvUugyd7n13IwVlB1Kym8OMs-N54dajDLjx36AlFgxnmCZJgpHwhjKDiP7GQWPaLJLxEv6sk-5Za5Z4919KViWtrqSeBxUqw4G95JzA=w1220-h915-no"/>
          <p:cNvPicPr>
            <a:picLocks noChangeAspect="1" noChangeArrowheads="1"/>
          </p:cNvPicPr>
          <p:nvPr/>
        </p:nvPicPr>
        <p:blipFill rotWithShape="1">
          <a:blip r:embed="rId3">
            <a:extLst>
              <a:ext uri="{28A0092B-C50C-407E-A947-70E740481C1C}">
                <a14:useLocalDpi xmlns:a14="http://schemas.microsoft.com/office/drawing/2010/main" val="0"/>
              </a:ext>
            </a:extLst>
          </a:blip>
          <a:srcRect b="25187"/>
          <a:stretch/>
        </p:blipFill>
        <p:spPr bwMode="auto">
          <a:xfrm>
            <a:off x="-30480" y="0"/>
            <a:ext cx="1222248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p:cNvSpPr>
            <a:spLocks noGrp="1"/>
          </p:cNvSpPr>
          <p:nvPr>
            <p:ph type="subTitle" idx="1"/>
          </p:nvPr>
        </p:nvSpPr>
        <p:spPr>
          <a:xfrm>
            <a:off x="1784350" y="318389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2432050" y="-64859"/>
            <a:ext cx="6629400" cy="1556021"/>
          </a:xfrm>
        </p:spPr>
        <p:txBody>
          <a:bodyPr/>
          <a:lstStyle/>
          <a:p>
            <a:pPr algn="l"/>
            <a:r>
              <a:rPr lang="en-US" sz="4800" dirty="0"/>
              <a:t>Safe Water on Tap</a:t>
            </a:r>
            <a:br>
              <a:rPr lang="en-US" sz="4800" dirty="0"/>
            </a:br>
            <a:r>
              <a:rPr lang="en-US" sz="4800" dirty="0"/>
              <a:t>CIVILENG 5610.02</a:t>
            </a:r>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29737" y="5516411"/>
            <a:ext cx="5251450" cy="1443619"/>
          </a:xfrm>
          <a:prstGeom prst="rect">
            <a:avLst/>
          </a:prstGeom>
          <a:noFill/>
          <a:ln w="12700">
            <a:noFill/>
            <a:miter lim="800000"/>
            <a:headEnd type="none" w="lg" len="med"/>
            <a:tailEnd type="none" w="lg" len="med"/>
          </a:ln>
          <a:effectLst/>
        </p:spPr>
        <p:txBody>
          <a:bodyPr/>
          <a:lstStyle/>
          <a:p>
            <a:pPr eaLnBrk="0" hangingPunct="0"/>
            <a:r>
              <a:rPr lang="en-US" sz="3600" dirty="0">
                <a:latin typeface="Times New Roman" pitchFamily="18" charset="0"/>
              </a:rPr>
              <a:t>Monroe L. Weber-Shirk</a:t>
            </a:r>
          </a:p>
          <a:p>
            <a:pPr eaLnBrk="0" hangingPunct="0"/>
            <a:r>
              <a:rPr lang="en-US" sz="3600" dirty="0">
                <a:latin typeface="Times New Roman" pitchFamily="18" charset="0"/>
              </a:rPr>
              <a:t>AguaClara Reach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Teaching Assistant (Clare O’Conner)</a:t>
            </a:r>
          </a:p>
          <a:p>
            <a:r>
              <a:rPr lang="en-US" dirty="0" err="1"/>
              <a:t>Onshape</a:t>
            </a:r>
            <a:r>
              <a:rPr lang="en-US" dirty="0"/>
              <a:t>!</a:t>
            </a:r>
          </a:p>
        </p:txBody>
      </p:sp>
    </p:spTree>
    <p:extLst>
      <p:ext uri="{BB962C8B-B14F-4D97-AF65-F5344CB8AC3E}">
        <p14:creationId xmlns:p14="http://schemas.microsoft.com/office/powerpoint/2010/main" val="8586383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21976-3658-49A9-83B5-FF9B1A43A7AA}"/>
              </a:ext>
            </a:extLst>
          </p:cNvPr>
          <p:cNvSpPr>
            <a:spLocks noGrp="1"/>
          </p:cNvSpPr>
          <p:nvPr>
            <p:ph type="title"/>
          </p:nvPr>
        </p:nvSpPr>
        <p:spPr/>
        <p:txBody>
          <a:bodyPr/>
          <a:lstStyle/>
          <a:p>
            <a:r>
              <a:rPr lang="en-US" dirty="0"/>
              <a:t>Why </a:t>
            </a:r>
            <a:r>
              <a:rPr lang="en-US" dirty="0" err="1"/>
              <a:t>Onshape</a:t>
            </a:r>
            <a:r>
              <a:rPr lang="en-US" dirty="0"/>
              <a:t>?</a:t>
            </a:r>
          </a:p>
        </p:txBody>
      </p:sp>
      <p:sp>
        <p:nvSpPr>
          <p:cNvPr id="3" name="Content Placeholder 2">
            <a:extLst>
              <a:ext uri="{FF2B5EF4-FFF2-40B4-BE49-F238E27FC236}">
                <a16:creationId xmlns:a16="http://schemas.microsoft.com/office/drawing/2014/main" id="{CA086250-9EB7-464F-B805-F715A527B4A0}"/>
              </a:ext>
            </a:extLst>
          </p:cNvPr>
          <p:cNvSpPr>
            <a:spLocks noGrp="1"/>
          </p:cNvSpPr>
          <p:nvPr>
            <p:ph idx="1"/>
          </p:nvPr>
        </p:nvSpPr>
        <p:spPr/>
        <p:txBody>
          <a:bodyPr/>
          <a:lstStyle/>
          <a:p>
            <a:r>
              <a:rPr lang="en-US" dirty="0"/>
              <a:t>Tools matter!</a:t>
            </a:r>
          </a:p>
          <a:p>
            <a:r>
              <a:rPr lang="en-US" dirty="0"/>
              <a:t>If something is hard then it is likely that you aren’t using the right tool</a:t>
            </a:r>
          </a:p>
          <a:p>
            <a:r>
              <a:rPr lang="en-US" dirty="0"/>
              <a:t>We have used a series of design tools</a:t>
            </a:r>
          </a:p>
          <a:p>
            <a:pPr lvl="1"/>
            <a:r>
              <a:rPr lang="en-US" dirty="0"/>
              <a:t>Mathcad linked to AutoCAD - handles units but was difficult to modify the geometry</a:t>
            </a:r>
          </a:p>
          <a:p>
            <a:pPr lvl="1"/>
            <a:r>
              <a:rPr lang="en-US" dirty="0"/>
              <a:t>Python – Open source tool for hydraulic design work that handles units. Not integrated with 3d modeling.</a:t>
            </a:r>
          </a:p>
          <a:p>
            <a:pPr lvl="1"/>
            <a:r>
              <a:rPr lang="en-US" dirty="0" err="1"/>
              <a:t>Onshape</a:t>
            </a:r>
            <a:r>
              <a:rPr lang="en-US" dirty="0"/>
              <a:t> – Integrates hydraulic design and 3d modeling</a:t>
            </a:r>
          </a:p>
        </p:txBody>
      </p:sp>
    </p:spTree>
    <p:extLst>
      <p:ext uri="{BB962C8B-B14F-4D97-AF65-F5344CB8AC3E}">
        <p14:creationId xmlns:p14="http://schemas.microsoft.com/office/powerpoint/2010/main" val="27084835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
            </a:r>
            <a:r>
              <a:rPr lang="en-US" dirty="0" err="1"/>
              <a:t>Onshape</a:t>
            </a:r>
            <a:r>
              <a:rPr lang="en-US" dirty="0"/>
              <a:t> as a CAD environment by January 20!</a:t>
            </a:r>
          </a:p>
          <a:p>
            <a:r>
              <a:rPr lang="en-US" dirty="0"/>
              <a:t>Start TODAY! (see Part Studios Design Challenge)</a:t>
            </a:r>
          </a:p>
          <a:p>
            <a:pPr lvl="1"/>
            <a:r>
              <a:rPr lang="en-US"/>
              <a:t>https://github.com/AguaClara/SWOT/wiki/Part-Studios</a:t>
            </a:r>
            <a:endParaRPr lang="en-US" dirty="0"/>
          </a:p>
        </p:txBody>
      </p:sp>
    </p:spTree>
    <p:extLst>
      <p:ext uri="{BB962C8B-B14F-4D97-AF65-F5344CB8AC3E}">
        <p14:creationId xmlns:p14="http://schemas.microsoft.com/office/powerpoint/2010/main" val="16163482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B2300301-DFFA-4A94-B136-4A5841A6755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A2666541-E362-474C-B894-5713F5F8BB22}"/>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Make sure your Zoom name is correct</a:t>
            </a:r>
          </a:p>
          <a:p>
            <a:r>
              <a:rPr lang="en-US" dirty="0"/>
              <a:t>Say </a:t>
            </a:r>
            <a:r>
              <a:rPr lang="en-US" b="1" u="sng" dirty="0"/>
              <a:t>very</a:t>
            </a:r>
            <a:r>
              <a:rPr lang="en-US" dirty="0"/>
              <a:t> slowly… “My name is _______”</a:t>
            </a:r>
          </a:p>
          <a:p>
            <a:r>
              <a:rPr lang="en-US" dirty="0"/>
              <a:t>Describe VERY briefly something you did in 2021 that involved water using the third person. Try to use your name 3 times!</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9771934B-D46E-4899-8390-8958350203CF}"/>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FC150CA-B4E6-472F-BB7E-1A11A6EB8F63}"/>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dirty="0"/>
              <a:t>16</a:t>
            </a:r>
            <a:r>
              <a:rPr lang="en-US" sz="2800" baseline="30000" dirty="0"/>
              <a:t>th</a:t>
            </a:r>
            <a:r>
              <a:rPr lang="en-US" sz="2800" dirty="0"/>
              <a:t> 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1"/>
            <a:ext cx="12192000" cy="9160933"/>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12192000" cy="9148233"/>
          </a:xfrm>
          <a:prstGeom prst="rect">
            <a:avLst/>
          </a:prstGeom>
          <a:noFill/>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a:t>What 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3" action="ppaction://hlinksldjump"/>
            <a:extLst>
              <a:ext uri="{FF2B5EF4-FFF2-40B4-BE49-F238E27FC236}">
                <a16:creationId xmlns:a16="http://schemas.microsoft.com/office/drawing/2014/main" id="{27752C50-8E4B-4731-B17C-40E6782EBC7F}"/>
              </a:ext>
            </a:extLst>
          </p:cNvPr>
          <p:cNvSpPr txBox="1"/>
          <p:nvPr/>
        </p:nvSpPr>
        <p:spPr>
          <a:xfrm>
            <a:off x="561972" y="158968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4"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5"/>
          <a:stretch>
            <a:fillRect/>
          </a:stretch>
        </p:blipFill>
        <p:spPr>
          <a:xfrm>
            <a:off x="914400" y="1977405"/>
            <a:ext cx="942972" cy="504573"/>
          </a:xfrm>
          <a:prstGeom prst="rect">
            <a:avLst/>
          </a:prstGeom>
        </p:spPr>
      </p:pic>
      <p:pic>
        <p:nvPicPr>
          <p:cNvPr id="6" name="Picture 5">
            <a:hlinkClick r:id="rId6"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7"/>
          <a:stretch>
            <a:fillRect/>
          </a:stretch>
        </p:blipFill>
        <p:spPr>
          <a:xfrm>
            <a:off x="304800" y="256861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9" cstate="print"/>
          <a:srcRect/>
          <a:stretch>
            <a:fillRect/>
          </a:stretch>
        </p:blipFill>
        <p:spPr bwMode="auto">
          <a:xfrm>
            <a:off x="1295400" y="2949612"/>
            <a:ext cx="585786" cy="440501"/>
          </a:xfrm>
          <a:prstGeom prst="rect">
            <a:avLst/>
          </a:prstGeom>
          <a:noFill/>
        </p:spPr>
      </p:pic>
      <p:pic>
        <p:nvPicPr>
          <p:cNvPr id="1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5749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2"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388527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3" action="ppaction://hlinksldjump"/>
            <a:extLst>
              <a:ext uri="{FF2B5EF4-FFF2-40B4-BE49-F238E27FC236}">
                <a16:creationId xmlns:a16="http://schemas.microsoft.com/office/drawing/2014/main" id="{59CF61B7-D2E5-4385-A350-E2702D2D417D}"/>
              </a:ext>
            </a:extLst>
          </p:cNvPr>
          <p:cNvSpPr txBox="1"/>
          <p:nvPr/>
        </p:nvSpPr>
        <p:spPr>
          <a:xfrm>
            <a:off x="976738" y="438071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4"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5598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6"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11812"/>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EC4A6254-DC5B-4D89-AD36-24C812E49FF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97E07AC5-504B-406E-BC70-A671E1A21425}"/>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engineers have been applying the same drinking water solutions for the past 100 years</a:t>
            </a:r>
          </a:p>
          <a:p>
            <a:pPr>
              <a:lnSpc>
                <a:spcPct val="90000"/>
              </a:lnSpc>
            </a:pPr>
            <a:r>
              <a:rPr lang="en-US" dirty="0"/>
              <a:t>The science behind environmental engineering is already well understood</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457200" y="1600201"/>
            <a:ext cx="10744200" cy="3962400"/>
          </a:xfrm>
        </p:spPr>
        <p:txBody>
          <a:bodyPr/>
          <a:lstStyle/>
          <a:p>
            <a:r>
              <a:rPr lang="en-US" dirty="0"/>
              <a:t>AguaClara is creating new technologies,</a:t>
            </a:r>
            <a:br>
              <a:rPr lang="en-US" dirty="0"/>
            </a:br>
            <a:r>
              <a:rPr lang="en-US" dirty="0"/>
              <a:t>improving old technologies, and developing </a:t>
            </a:r>
            <a:br>
              <a:rPr lang="en-US" dirty="0"/>
            </a:br>
            <a:r>
              <a:rPr lang="en-US" dirty="0"/>
              <a:t>the design algorithms so that partner </a:t>
            </a:r>
            <a:br>
              <a:rPr lang="en-US" dirty="0"/>
            </a:br>
            <a:r>
              <a:rPr lang="en-US" dirty="0"/>
              <a:t>organizations can build surface water treatment </a:t>
            </a:r>
            <a:br>
              <a:rPr lang="en-US" dirty="0"/>
            </a:br>
            <a:r>
              <a:rPr lang="en-US" dirty="0"/>
              <a:t>plants of any size</a:t>
            </a:r>
          </a:p>
          <a:p>
            <a:r>
              <a:rPr lang="en-US" dirty="0"/>
              <a:t>Math – Physics – Fluid Mechanics – Chemistry - Geometry</a:t>
            </a:r>
          </a:p>
        </p:txBody>
      </p:sp>
      <p:pic>
        <p:nvPicPr>
          <p:cNvPr id="1028" name="Picture 4" descr="https://lh3.googleusercontent.com/-IitBE7Hn8Zs/VGal6xvxBtI/AAAAAAACoWk/MtGRr0XgXlk/s1024-Ic42/DSC030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7942" y="4876800"/>
            <a:ext cx="2641599"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5200" y="4876800"/>
            <a:ext cx="26416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 y="4869180"/>
            <a:ext cx="26416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07C0165-AB95-40D5-84C7-7FEAE384DD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6800" y="1600200"/>
            <a:ext cx="3263885" cy="1981200"/>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5A111CDD-7008-4E63-BCA0-2E899FE00F6C}"/>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C5984C83-107C-4487-B42F-B38FA5C3DBDD}"/>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dirty="0"/>
              <a:t>Groupthink refers to faulty decision-making in a group (coined by Irving Janis, 1972)</a:t>
            </a:r>
          </a:p>
          <a:p>
            <a:r>
              <a:rPr lang="en-US" dirty="0"/>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dirty="0">
                <a:latin typeface="Times New Roman" pitchFamily="18" charset="0"/>
              </a:rPr>
              <a:t>Irving, Janis. (1972). </a:t>
            </a:r>
            <a:r>
              <a:rPr lang="en-US" sz="2000" i="1" dirty="0">
                <a:latin typeface="Times New Roman" pitchFamily="18" charset="0"/>
              </a:rPr>
              <a:t>Victims of groupthink.</a:t>
            </a:r>
            <a:r>
              <a:rPr lang="en-US" sz="2000" dirty="0">
                <a:latin typeface="Times New Roman" pitchFamily="18" charset="0"/>
              </a:rPr>
              <a:t> Boston: Houghton Mifflin; Irving, Janis. (1982). </a:t>
            </a:r>
            <a:r>
              <a:rPr lang="en-US" sz="2000" i="1" dirty="0">
                <a:latin typeface="Times New Roman" pitchFamily="18" charset="0"/>
              </a:rPr>
              <a:t>Groupthink: Psychological studies of policy decisions and fiascos.</a:t>
            </a:r>
            <a:r>
              <a:rPr lang="en-US" sz="2000" dirty="0">
                <a:latin typeface="Times New Roman" pitchFamily="18" charset="0"/>
              </a:rPr>
              <a:t> 2nd ed. Boston: Houghton Mifflin. </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p:txBody>
          <a:bodyPr/>
          <a:lstStyle/>
          <a:p>
            <a:r>
              <a:rPr lang="en-US" dirty="0"/>
              <a:t>Admit that you don’t know everything!</a:t>
            </a:r>
          </a:p>
          <a:p>
            <a:r>
              <a:rPr lang="en-US" dirty="0"/>
              <a:t>Encourage honesty!</a:t>
            </a:r>
          </a:p>
          <a:p>
            <a:r>
              <a:rPr lang="en-US" dirty="0"/>
              <a:t>Question everything</a:t>
            </a:r>
          </a:p>
          <a:p>
            <a:r>
              <a:rPr lang="en-US" dirty="0"/>
              <a:t>Be alert to technical jargon that doesn’t mean anything</a:t>
            </a:r>
          </a:p>
          <a:p>
            <a:r>
              <a:rPr lang="en-US" dirty="0"/>
              <a:t>Check with outside experts </a:t>
            </a:r>
          </a:p>
          <a:p>
            <a:r>
              <a:rPr lang="en-US" dirty="0"/>
              <a:t>Hold a "second-chance meeting" to offer one last opportunity to choose another course of action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How might Environmental Engineers fall into the trap of groupthink?</a:t>
            </a:r>
            <a:endParaRPr lang="en-US" dirty="0"/>
          </a:p>
        </p:txBody>
      </p:sp>
      <p:sp>
        <p:nvSpPr>
          <p:cNvPr id="39939" name="Rectangle 3"/>
          <p:cNvSpPr>
            <a:spLocks noGrp="1" noChangeArrowheads="1"/>
          </p:cNvSpPr>
          <p:nvPr>
            <p:ph idx="1"/>
          </p:nvPr>
        </p:nvSpPr>
        <p:spPr/>
        <p:txBody>
          <a:bodyPr/>
          <a:lstStyle/>
          <a:p>
            <a:r>
              <a:rPr lang="en-US" dirty="0"/>
              <a:t>I don’t want to discover that my technology is obsolete and that the years of effort that I put into improving that technology have been a waste</a:t>
            </a:r>
          </a:p>
          <a:p>
            <a:r>
              <a:rPr lang="en-US" dirty="0"/>
              <a:t>Confusion of confidence and scientific proof</a:t>
            </a:r>
          </a:p>
          <a:p>
            <a:r>
              <a:rPr lang="en-US" dirty="0"/>
              <a:t>Reliance on empiricism rather than physics</a:t>
            </a:r>
          </a:p>
          <a:p>
            <a:r>
              <a:rPr lang="en-US" dirty="0"/>
              <a:t>Confusion of the ability to name a process (Flocculation) with an understanding of the  physics of the process</a:t>
            </a:r>
          </a:p>
          <a:p>
            <a:r>
              <a:rPr lang="en-US" dirty="0"/>
              <a:t>Reduce “groupthink”  by…</a:t>
            </a:r>
            <a:br>
              <a:rPr lang="en-US" dirty="0"/>
            </a:br>
            <a:r>
              <a:rPr lang="en-US" dirty="0"/>
              <a:t> ________________________________________</a:t>
            </a:r>
          </a:p>
          <a:p>
            <a:endParaRPr lang="en-US" dirty="0"/>
          </a:p>
        </p:txBody>
      </p:sp>
      <p:sp>
        <p:nvSpPr>
          <p:cNvPr id="6" name="Text Box 4"/>
          <p:cNvSpPr txBox="1">
            <a:spLocks noChangeArrowheads="1"/>
          </p:cNvSpPr>
          <p:nvPr/>
        </p:nvSpPr>
        <p:spPr bwMode="auto">
          <a:xfrm>
            <a:off x="914400" y="5864553"/>
            <a:ext cx="8693405" cy="523220"/>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Creating a safe environment for questions and for learning!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3" action="ppaction://hlinksldjump"/>
            <a:extLst>
              <a:ext uri="{FF2B5EF4-FFF2-40B4-BE49-F238E27FC236}">
                <a16:creationId xmlns:a16="http://schemas.microsoft.com/office/drawing/2014/main" id="{84E82BF3-867E-4CB0-8C2A-FBDB35E065DD}"/>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4"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8" name="Picture 17">
            <a:hlinkClick r:id="rId6"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9" name="Picture 4" descr="Slide 8">
            <a:hlinkClick r:id="rId8"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2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2"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3" action="ppaction://hlinksldjump"/>
            <a:extLst>
              <a:ext uri="{FF2B5EF4-FFF2-40B4-BE49-F238E27FC236}">
                <a16:creationId xmlns:a16="http://schemas.microsoft.com/office/drawing/2014/main" id="{F2F324DE-76B9-47BC-A8B8-AB1EEF1B6BB1}"/>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4"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6"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2B67CD4F-B3CD-4873-A228-EA59E5ACD8FD}"/>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E727C997-6586-4229-829D-E1048CAE4606}"/>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dirty="0"/>
              <a:t>Malaria (bad air disease hypothesis)</a:t>
            </a:r>
          </a:p>
          <a:p>
            <a:r>
              <a:rPr lang="en-US" dirty="0"/>
              <a:t>Streams purify themselves in 1 mile</a:t>
            </a:r>
          </a:p>
          <a:p>
            <a:r>
              <a:rPr lang="en-US" dirty="0"/>
              <a:t>The air coming out of the ground under conditions of low or sinking groundwater causes typhoid</a:t>
            </a:r>
          </a:p>
          <a:p>
            <a:r>
              <a:rPr lang="en-US" dirty="0"/>
              <a:t>Chlorine eliminated typhoid in the United States</a:t>
            </a:r>
          </a:p>
          <a:p>
            <a:endParaRPr lang="en-US" dirty="0"/>
          </a:p>
          <a:p>
            <a:endParaRPr lang="en-US" dirty="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09E2FAF1-C3DB-4A7D-88EB-ACB1DD1E1CA6}"/>
              </a:ext>
            </a:extLst>
          </p:cNvPr>
          <p:cNvSpPr txBox="1"/>
          <p:nvPr/>
        </p:nvSpPr>
        <p:spPr>
          <a:xfrm>
            <a:off x="6096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5"/>
          <a:stretch>
            <a:fillRect/>
          </a:stretch>
        </p:blipFill>
        <p:spPr>
          <a:xfrm>
            <a:off x="9620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7"/>
          <a:stretch>
            <a:fillRect/>
          </a:stretch>
        </p:blipFill>
        <p:spPr>
          <a:xfrm>
            <a:off x="3524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9" cstate="print"/>
          <a:srcRect/>
          <a:stretch>
            <a:fillRect/>
          </a:stretch>
        </p:blipFill>
        <p:spPr bwMode="auto">
          <a:xfrm>
            <a:off x="13430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45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644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7E05D4A-563D-4BB0-A82D-AD8BF2ECB7F8}"/>
              </a:ext>
            </a:extLst>
          </p:cNvPr>
          <p:cNvSpPr txBox="1"/>
          <p:nvPr/>
        </p:nvSpPr>
        <p:spPr>
          <a:xfrm>
            <a:off x="10243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68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430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designing and building the Webb telescope because all of those things have already been done by humans</a:t>
            </a:r>
          </a:p>
          <a:p>
            <a:r>
              <a:rPr lang="en-US" dirty="0"/>
              <a:t>So let’s roll up our sleeves and begin…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
            <a:ext cx="955883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12192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waters that are contaminated with particles and pathogens</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9" name="Google Shape;99;p16"/>
          <p:cNvPicPr preferRelativeResize="0"/>
          <p:nvPr/>
        </p:nvPicPr>
        <p:blipFill rotWithShape="1">
          <a:blip r:embed="rId3">
            <a:alphaModFix/>
          </a:blip>
          <a:srcRect r="76675"/>
          <a:stretch/>
        </p:blipFill>
        <p:spPr>
          <a:xfrm>
            <a:off x="4163832" y="1566177"/>
            <a:ext cx="1173173" cy="1327377"/>
          </a:xfrm>
          <a:prstGeom prst="rect">
            <a:avLst/>
          </a:prstGeom>
          <a:noFill/>
          <a:ln>
            <a:noFill/>
          </a:ln>
        </p:spPr>
      </p:pic>
      <p:grpSp>
        <p:nvGrpSpPr>
          <p:cNvPr id="3" name="Group 2">
            <a:extLst>
              <a:ext uri="{FF2B5EF4-FFF2-40B4-BE49-F238E27FC236}">
                <a16:creationId xmlns:a16="http://schemas.microsoft.com/office/drawing/2014/main" id="{E0C6425F-6C53-4A19-994D-0C581244F388}"/>
              </a:ext>
            </a:extLst>
          </p:cNvPr>
          <p:cNvGrpSpPr/>
          <p:nvPr/>
        </p:nvGrpSpPr>
        <p:grpSpPr>
          <a:xfrm>
            <a:off x="7850134" y="1513494"/>
            <a:ext cx="2962868" cy="1447001"/>
            <a:chOff x="7850134" y="1513494"/>
            <a:chExt cx="2962868" cy="1447001"/>
          </a:xfrm>
        </p:grpSpPr>
        <p:pic>
          <p:nvPicPr>
            <p:cNvPr id="98" name="Google Shape;98;p16"/>
            <p:cNvPicPr preferRelativeResize="0"/>
            <p:nvPr/>
          </p:nvPicPr>
          <p:blipFill rotWithShape="1">
            <a:blip r:embed="rId4">
              <a:alphaModFix/>
            </a:blip>
            <a:srcRect l="2221" t="5584" r="74020" b="11442"/>
            <a:stretch/>
          </p:blipFill>
          <p:spPr>
            <a:xfrm>
              <a:off x="7850134" y="1513494"/>
              <a:ext cx="1316901" cy="1447001"/>
            </a:xfrm>
            <a:prstGeom prst="rect">
              <a:avLst/>
            </a:prstGeom>
            <a:noFill/>
            <a:ln>
              <a:noFill/>
            </a:ln>
          </p:spPr>
        </p:pic>
        <p:sp>
          <p:nvSpPr>
            <p:cNvPr id="105" name="Google Shape;105;p16"/>
            <p:cNvSpPr txBox="1"/>
            <p:nvPr/>
          </p:nvSpPr>
          <p:spPr>
            <a:xfrm>
              <a:off x="9165402" y="1805860"/>
              <a:ext cx="16476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dirty="0">
                  <a:solidFill>
                    <a:srgbClr val="000000"/>
                  </a:solidFill>
                  <a:latin typeface="Proxima Nova"/>
                  <a:ea typeface="Proxima Nova"/>
                  <a:cs typeface="Proxima Nova"/>
                  <a:sym typeface="Proxima Nova"/>
                </a:rPr>
                <a:t>University Research</a:t>
              </a:r>
              <a:endParaRPr sz="2000" kern="0" dirty="0">
                <a:solidFill>
                  <a:srgbClr val="000000"/>
                </a:solidFill>
                <a:latin typeface="Proxima Nova"/>
                <a:ea typeface="Proxima Nova"/>
                <a:cs typeface="Proxima Nova"/>
                <a:sym typeface="Proxima Nova"/>
              </a:endParaRPr>
            </a:p>
          </p:txBody>
        </p:sp>
      </p:grpSp>
      <p:grpSp>
        <p:nvGrpSpPr>
          <p:cNvPr id="6" name="Group 5">
            <a:extLst>
              <a:ext uri="{FF2B5EF4-FFF2-40B4-BE49-F238E27FC236}">
                <a16:creationId xmlns:a16="http://schemas.microsoft.com/office/drawing/2014/main" id="{534D0AAA-6444-4FDF-BC11-2D7114B1A081}"/>
              </a:ext>
            </a:extLst>
          </p:cNvPr>
          <p:cNvGrpSpPr/>
          <p:nvPr/>
        </p:nvGrpSpPr>
        <p:grpSpPr>
          <a:xfrm>
            <a:off x="3505200" y="4398711"/>
            <a:ext cx="2557884" cy="2403116"/>
            <a:chOff x="3505200" y="4398711"/>
            <a:chExt cx="2557884" cy="2403116"/>
          </a:xfrm>
        </p:grpSpPr>
        <p:grpSp>
          <p:nvGrpSpPr>
            <p:cNvPr id="100" name="Google Shape;100;p16"/>
            <p:cNvGrpSpPr/>
            <p:nvPr/>
          </p:nvGrpSpPr>
          <p:grpSpPr>
            <a:xfrm>
              <a:off x="3505200" y="4398711"/>
              <a:ext cx="2557884" cy="1659684"/>
              <a:chOff x="4149403" y="2502013"/>
              <a:chExt cx="1918413" cy="1244763"/>
            </a:xfrm>
          </p:grpSpPr>
          <p:pic>
            <p:nvPicPr>
              <p:cNvPr id="101" name="Google Shape;101;p16"/>
              <p:cNvPicPr preferRelativeResize="0"/>
              <p:nvPr/>
            </p:nvPicPr>
            <p:blipFill>
              <a:blip r:embed="rId5">
                <a:alphaModFix/>
              </a:blip>
              <a:stretch>
                <a:fillRect/>
              </a:stretch>
            </p:blipFill>
            <p:spPr>
              <a:xfrm>
                <a:off x="4149403" y="2730625"/>
                <a:ext cx="590550" cy="762000"/>
              </a:xfrm>
              <a:prstGeom prst="rect">
                <a:avLst/>
              </a:prstGeom>
              <a:noFill/>
              <a:ln>
                <a:noFill/>
              </a:ln>
            </p:spPr>
          </p:pic>
          <p:pic>
            <p:nvPicPr>
              <p:cNvPr id="102" name="Google Shape;102;p16"/>
              <p:cNvPicPr preferRelativeResize="0"/>
              <p:nvPr/>
            </p:nvPicPr>
            <p:blipFill>
              <a:blip r:embed="rId6">
                <a:alphaModFix/>
              </a:blip>
              <a:stretch>
                <a:fillRect/>
              </a:stretch>
            </p:blipFill>
            <p:spPr>
              <a:xfrm>
                <a:off x="4933128" y="2994300"/>
                <a:ext cx="952500" cy="752475"/>
              </a:xfrm>
              <a:prstGeom prst="rect">
                <a:avLst/>
              </a:prstGeom>
              <a:noFill/>
              <a:ln>
                <a:noFill/>
              </a:ln>
            </p:spPr>
          </p:pic>
          <p:pic>
            <p:nvPicPr>
              <p:cNvPr id="103" name="Google Shape;103;p16"/>
              <p:cNvPicPr preferRelativeResize="0"/>
              <p:nvPr/>
            </p:nvPicPr>
            <p:blipFill>
              <a:blip r:embed="rId7">
                <a:alphaModFix/>
              </a:blip>
              <a:stretch>
                <a:fillRect/>
              </a:stretch>
            </p:blipFill>
            <p:spPr>
              <a:xfrm>
                <a:off x="4839091" y="2502013"/>
                <a:ext cx="1228725" cy="390525"/>
              </a:xfrm>
              <a:prstGeom prst="rect">
                <a:avLst/>
              </a:prstGeom>
              <a:noFill/>
              <a:ln>
                <a:noFill/>
              </a:ln>
            </p:spPr>
          </p:pic>
        </p:grpSp>
        <p:sp>
          <p:nvSpPr>
            <p:cNvPr id="107" name="Google Shape;107;p16"/>
            <p:cNvSpPr txBox="1"/>
            <p:nvPr/>
          </p:nvSpPr>
          <p:spPr>
            <a:xfrm>
              <a:off x="3587142" y="5903427"/>
              <a:ext cx="23940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dirty="0">
                  <a:solidFill>
                    <a:srgbClr val="000000"/>
                  </a:solidFill>
                  <a:latin typeface="Proxima Nova"/>
                  <a:ea typeface="Proxima Nova"/>
                  <a:cs typeface="Proxima Nova"/>
                  <a:sym typeface="Proxima Nova"/>
                </a:rPr>
                <a:t>Implementation Partners</a:t>
              </a:r>
              <a:endParaRPr sz="2000" kern="0" dirty="0">
                <a:solidFill>
                  <a:srgbClr val="000000"/>
                </a:solidFill>
                <a:latin typeface="Proxima Nova"/>
                <a:ea typeface="Proxima Nova"/>
                <a:cs typeface="Proxima Nova"/>
                <a:sym typeface="Proxima Nova"/>
              </a:endParaRPr>
            </a:p>
          </p:txBody>
        </p:sp>
      </p:grpSp>
      <p:grpSp>
        <p:nvGrpSpPr>
          <p:cNvPr id="9" name="Group 8">
            <a:extLst>
              <a:ext uri="{FF2B5EF4-FFF2-40B4-BE49-F238E27FC236}">
                <a16:creationId xmlns:a16="http://schemas.microsoft.com/office/drawing/2014/main" id="{34E279C9-275D-46DA-992D-D4CA68BF1D3C}"/>
              </a:ext>
            </a:extLst>
          </p:cNvPr>
          <p:cNvGrpSpPr/>
          <p:nvPr/>
        </p:nvGrpSpPr>
        <p:grpSpPr>
          <a:xfrm>
            <a:off x="7153833" y="4195760"/>
            <a:ext cx="4602667" cy="2179133"/>
            <a:chOff x="7153833" y="4195760"/>
            <a:chExt cx="4602667" cy="2179133"/>
          </a:xfrm>
        </p:grpSpPr>
        <p:pic>
          <p:nvPicPr>
            <p:cNvPr id="104" name="Google Shape;104;p16"/>
            <p:cNvPicPr preferRelativeResize="0"/>
            <p:nvPr/>
          </p:nvPicPr>
          <p:blipFill rotWithShape="1">
            <a:blip r:embed="rId8">
              <a:alphaModFix/>
            </a:blip>
            <a:srcRect t="4402" b="8934"/>
            <a:stretch/>
          </p:blipFill>
          <p:spPr>
            <a:xfrm>
              <a:off x="7153833" y="4195760"/>
              <a:ext cx="2667000" cy="2179133"/>
            </a:xfrm>
            <a:prstGeom prst="rect">
              <a:avLst/>
            </a:prstGeom>
            <a:noFill/>
            <a:ln>
              <a:noFill/>
            </a:ln>
          </p:spPr>
        </p:pic>
        <p:sp>
          <p:nvSpPr>
            <p:cNvPr id="108" name="Google Shape;108;p16"/>
            <p:cNvSpPr txBox="1"/>
            <p:nvPr/>
          </p:nvSpPr>
          <p:spPr>
            <a:xfrm>
              <a:off x="9641700" y="4836127"/>
              <a:ext cx="21148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a:solidFill>
                    <a:srgbClr val="000000"/>
                  </a:solidFill>
                  <a:latin typeface="Proxima Nova"/>
                  <a:ea typeface="Proxima Nova"/>
                  <a:cs typeface="Proxima Nova"/>
                  <a:sym typeface="Proxima Nova"/>
                </a:rPr>
                <a:t>Community water boards</a:t>
              </a:r>
              <a:endParaRPr sz="2000" kern="0">
                <a:solidFill>
                  <a:srgbClr val="000000"/>
                </a:solidFill>
                <a:latin typeface="Proxima Nova"/>
                <a:ea typeface="Proxima Nova"/>
                <a:cs typeface="Proxima Nova"/>
                <a:sym typeface="Proxima Nova"/>
              </a:endParaRPr>
            </a:p>
          </p:txBody>
        </p:sp>
      </p:grpSp>
      <p:grpSp>
        <p:nvGrpSpPr>
          <p:cNvPr id="10" name="Group 9">
            <a:extLst>
              <a:ext uri="{FF2B5EF4-FFF2-40B4-BE49-F238E27FC236}">
                <a16:creationId xmlns:a16="http://schemas.microsoft.com/office/drawing/2014/main" id="{C88203C2-D20E-4ED7-9A5D-40ED92DCAA04}"/>
              </a:ext>
            </a:extLst>
          </p:cNvPr>
          <p:cNvGrpSpPr/>
          <p:nvPr/>
        </p:nvGrpSpPr>
        <p:grpSpPr>
          <a:xfrm>
            <a:off x="6217967" y="4836127"/>
            <a:ext cx="868800" cy="775400"/>
            <a:chOff x="6217967" y="4836127"/>
            <a:chExt cx="868800" cy="775400"/>
          </a:xfrm>
        </p:grpSpPr>
        <p:sp>
          <p:nvSpPr>
            <p:cNvPr id="111" name="Google Shape;111;p16"/>
            <p:cNvSpPr/>
            <p:nvPr/>
          </p:nvSpPr>
          <p:spPr>
            <a:xfrm>
              <a:off x="6217967" y="4836127"/>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 name="Google Shape;114;p16"/>
            <p:cNvSpPr/>
            <p:nvPr/>
          </p:nvSpPr>
          <p:spPr>
            <a:xfrm flipH="1">
              <a:off x="6217967" y="5330727"/>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9" name="Google Shape;109;p16"/>
          <p:cNvSpPr/>
          <p:nvPr/>
        </p:nvSpPr>
        <p:spPr>
          <a:xfrm>
            <a:off x="6159167" y="1782793"/>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12" name="Google Shape;112;p16"/>
          <p:cNvSpPr/>
          <p:nvPr/>
        </p:nvSpPr>
        <p:spPr>
          <a:xfrm flipH="1">
            <a:off x="6159167" y="2255060"/>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 name="Google Shape;115;p16"/>
          <p:cNvSpPr txBox="1"/>
          <p:nvPr/>
        </p:nvSpPr>
        <p:spPr>
          <a:xfrm>
            <a:off x="6204584" y="1891976"/>
            <a:ext cx="868800" cy="440751"/>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kern="0">
                <a:solidFill>
                  <a:srgbClr val="000000"/>
                </a:solidFill>
                <a:latin typeface="Proxima Nova"/>
                <a:ea typeface="Proxima Nova"/>
                <a:cs typeface="Proxima Nova"/>
                <a:sym typeface="Proxima Nova"/>
              </a:rPr>
              <a:t>RIDE</a:t>
            </a:r>
            <a:endParaRPr sz="2000" kern="0">
              <a:solidFill>
                <a:srgbClr val="000000"/>
              </a:solidFill>
              <a:latin typeface="Proxima Nova"/>
              <a:ea typeface="Proxima Nova"/>
              <a:cs typeface="Proxima Nova"/>
              <a:sym typeface="Proxima Nova"/>
            </a:endParaRPr>
          </a:p>
        </p:txBody>
      </p:sp>
      <p:sp>
        <p:nvSpPr>
          <p:cNvPr id="110" name="Google Shape;110;p16"/>
          <p:cNvSpPr/>
          <p:nvPr/>
        </p:nvSpPr>
        <p:spPr>
          <a:xfrm rot="5368346">
            <a:off x="4563100" y="3564190"/>
            <a:ext cx="868837" cy="281213"/>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 name="Google Shape;116;p16"/>
          <p:cNvSpPr txBox="1"/>
          <p:nvPr/>
        </p:nvSpPr>
        <p:spPr>
          <a:xfrm>
            <a:off x="5203382" y="3288823"/>
            <a:ext cx="3649170" cy="751608"/>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2000" kern="0" dirty="0">
                <a:solidFill>
                  <a:srgbClr val="000000"/>
                </a:solidFill>
                <a:latin typeface="Proxima Nova"/>
                <a:ea typeface="Proxima Nova"/>
                <a:cs typeface="Proxima Nova"/>
                <a:sym typeface="Proxima Nova"/>
              </a:rPr>
              <a:t>Designs, technical support, and b</a:t>
            </a:r>
            <a:r>
              <a:rPr lang="en" sz="2000" kern="0" dirty="0">
                <a:solidFill>
                  <a:srgbClr val="000000"/>
                </a:solidFill>
                <a:latin typeface="Proxima Nova"/>
                <a:ea typeface="Proxima Nova"/>
                <a:cs typeface="Proxima Nova"/>
                <a:sym typeface="Proxima Nova"/>
              </a:rPr>
              <a:t>est practices</a:t>
            </a:r>
            <a:endParaRPr sz="2000" kern="0" dirty="0">
              <a:solidFill>
                <a:srgbClr val="000000"/>
              </a:solidFill>
              <a:latin typeface="Proxima Nova"/>
              <a:ea typeface="Proxima Nova"/>
              <a:cs typeface="Proxima Nova"/>
              <a:sym typeface="Proxima Nova"/>
            </a:endParaRPr>
          </a:p>
        </p:txBody>
      </p:sp>
      <p:grpSp>
        <p:nvGrpSpPr>
          <p:cNvPr id="2" name="Group 1">
            <a:extLst>
              <a:ext uri="{FF2B5EF4-FFF2-40B4-BE49-F238E27FC236}">
                <a16:creationId xmlns:a16="http://schemas.microsoft.com/office/drawing/2014/main" id="{620A9975-99F0-4541-8040-0F8486645DDC}"/>
              </a:ext>
            </a:extLst>
          </p:cNvPr>
          <p:cNvGrpSpPr/>
          <p:nvPr/>
        </p:nvGrpSpPr>
        <p:grpSpPr>
          <a:xfrm>
            <a:off x="1040137" y="1782049"/>
            <a:ext cx="2570196" cy="831478"/>
            <a:chOff x="1040137" y="1782049"/>
            <a:chExt cx="2570196" cy="831478"/>
          </a:xfrm>
        </p:grpSpPr>
        <p:sp>
          <p:nvSpPr>
            <p:cNvPr id="117" name="Google Shape;117;p16"/>
            <p:cNvSpPr/>
            <p:nvPr/>
          </p:nvSpPr>
          <p:spPr>
            <a:xfrm>
              <a:off x="2741533" y="1860460"/>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 name="Google Shape;118;p16"/>
            <p:cNvSpPr/>
            <p:nvPr/>
          </p:nvSpPr>
          <p:spPr>
            <a:xfrm flipH="1">
              <a:off x="2741533" y="2332727"/>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 name="Google Shape;119;p16"/>
            <p:cNvSpPr txBox="1"/>
            <p:nvPr/>
          </p:nvSpPr>
          <p:spPr>
            <a:xfrm>
              <a:off x="1040137" y="1782049"/>
              <a:ext cx="1647600" cy="831477"/>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 sz="2000" kern="0" dirty="0">
                  <a:solidFill>
                    <a:srgbClr val="000000"/>
                  </a:solidFill>
                  <a:latin typeface="Proxima Nova"/>
                  <a:ea typeface="Proxima Nova"/>
                  <a:cs typeface="Proxima Nova"/>
                  <a:sym typeface="Proxima Nova"/>
                </a:rPr>
                <a:t>Supporters</a:t>
              </a:r>
              <a:br>
                <a:rPr lang="en" sz="2000" kern="0" dirty="0">
                  <a:solidFill>
                    <a:srgbClr val="000000"/>
                  </a:solidFill>
                  <a:latin typeface="Proxima Nova"/>
                  <a:ea typeface="Proxima Nova"/>
                  <a:cs typeface="Proxima Nova"/>
                  <a:sym typeface="Proxima Nova"/>
                </a:rPr>
              </a:br>
              <a:r>
                <a:rPr lang="en" sz="2000" kern="0" dirty="0">
                  <a:solidFill>
                    <a:srgbClr val="000000"/>
                  </a:solidFill>
                  <a:latin typeface="Proxima Nova"/>
                  <a:ea typeface="Proxima Nova"/>
                  <a:cs typeface="Proxima Nova"/>
                  <a:sym typeface="Proxima Nova"/>
                </a:rPr>
                <a:t>Volunteers</a:t>
              </a:r>
              <a:endParaRPr sz="2000" kern="0" dirty="0">
                <a:solidFill>
                  <a:srgbClr val="000000"/>
                </a:solidFill>
                <a:latin typeface="Proxima Nova"/>
                <a:ea typeface="Proxima Nova"/>
                <a:cs typeface="Proxima Nova"/>
                <a:sym typeface="Proxima Nova"/>
              </a:endParaRPr>
            </a:p>
          </p:txBody>
        </p:sp>
      </p:grpSp>
      <p:grpSp>
        <p:nvGrpSpPr>
          <p:cNvPr id="11" name="Group 10">
            <a:extLst>
              <a:ext uri="{FF2B5EF4-FFF2-40B4-BE49-F238E27FC236}">
                <a16:creationId xmlns:a16="http://schemas.microsoft.com/office/drawing/2014/main" id="{096B3FB0-55AA-4D3A-969D-D4999EECC50D}"/>
              </a:ext>
            </a:extLst>
          </p:cNvPr>
          <p:cNvGrpSpPr/>
          <p:nvPr/>
        </p:nvGrpSpPr>
        <p:grpSpPr>
          <a:xfrm>
            <a:off x="304801" y="4727958"/>
            <a:ext cx="2978066" cy="1659600"/>
            <a:chOff x="304801" y="4727958"/>
            <a:chExt cx="2978066" cy="1659600"/>
          </a:xfrm>
        </p:grpSpPr>
        <p:sp>
          <p:nvSpPr>
            <p:cNvPr id="120" name="Google Shape;120;p16"/>
            <p:cNvSpPr/>
            <p:nvPr/>
          </p:nvSpPr>
          <p:spPr>
            <a:xfrm>
              <a:off x="2414067" y="4908793"/>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 name="Google Shape;121;p16"/>
            <p:cNvSpPr/>
            <p:nvPr/>
          </p:nvSpPr>
          <p:spPr>
            <a:xfrm flipH="1">
              <a:off x="2414067" y="5381060"/>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 name="Google Shape;122;p16"/>
            <p:cNvSpPr txBox="1"/>
            <p:nvPr/>
          </p:nvSpPr>
          <p:spPr>
            <a:xfrm>
              <a:off x="304801" y="4727958"/>
              <a:ext cx="2042200" cy="1659600"/>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 sz="2000" kern="0" dirty="0">
                  <a:solidFill>
                    <a:srgbClr val="000000"/>
                  </a:solidFill>
                  <a:latin typeface="Proxima Nova"/>
                  <a:ea typeface="Proxima Nova"/>
                  <a:cs typeface="Proxima Nova"/>
                  <a:sym typeface="Proxima Nova"/>
                </a:rPr>
                <a:t>Water Ministry, Development Banks, etc</a:t>
              </a:r>
              <a:endParaRPr sz="2000" kern="0" dirty="0">
                <a:solidFill>
                  <a:srgbClr val="000000"/>
                </a:solidFill>
                <a:latin typeface="Proxima Nova"/>
                <a:ea typeface="Proxima Nova"/>
                <a:cs typeface="Proxima Nova"/>
                <a:sym typeface="Proxima Nova"/>
              </a:endParaRPr>
            </a:p>
          </p:txBody>
        </p:sp>
      </p:grpSp>
      <p:sp>
        <p:nvSpPr>
          <p:cNvPr id="4" name="Title 3">
            <a:extLst>
              <a:ext uri="{FF2B5EF4-FFF2-40B4-BE49-F238E27FC236}">
                <a16:creationId xmlns:a16="http://schemas.microsoft.com/office/drawing/2014/main" id="{54D14092-61DA-47B7-BA26-78BBA629376F}"/>
              </a:ext>
            </a:extLst>
          </p:cNvPr>
          <p:cNvSpPr>
            <a:spLocks noGrp="1"/>
          </p:cNvSpPr>
          <p:nvPr>
            <p:ph type="title"/>
          </p:nvPr>
        </p:nvSpPr>
        <p:spPr/>
        <p:txBody>
          <a:bodyPr/>
          <a:lstStyle/>
          <a:p>
            <a:r>
              <a:rPr lang="en-US" dirty="0"/>
              <a:t>This course is part of the AguaClara Ecosystem: designed for innovation and collaboration</a:t>
            </a:r>
          </a:p>
        </p:txBody>
      </p:sp>
      <p:sp>
        <p:nvSpPr>
          <p:cNvPr id="113" name="Google Shape;113;p16"/>
          <p:cNvSpPr/>
          <p:nvPr/>
        </p:nvSpPr>
        <p:spPr>
          <a:xfrm rot="5368346" flipH="1">
            <a:off x="4068890" y="3568912"/>
            <a:ext cx="868837" cy="281213"/>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116;p16">
            <a:extLst>
              <a:ext uri="{FF2B5EF4-FFF2-40B4-BE49-F238E27FC236}">
                <a16:creationId xmlns:a16="http://schemas.microsoft.com/office/drawing/2014/main" id="{C32CA42E-FFDA-4661-8F04-80415F19928D}"/>
              </a:ext>
            </a:extLst>
          </p:cNvPr>
          <p:cNvSpPr txBox="1"/>
          <p:nvPr/>
        </p:nvSpPr>
        <p:spPr>
          <a:xfrm>
            <a:off x="1447800" y="3302184"/>
            <a:ext cx="2834616" cy="599200"/>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US" sz="2000" kern="0" dirty="0">
                <a:solidFill>
                  <a:srgbClr val="000000"/>
                </a:solidFill>
                <a:latin typeface="Proxima Nova"/>
                <a:ea typeface="Proxima Nova"/>
                <a:cs typeface="Proxima Nova"/>
                <a:sym typeface="Proxima Nova"/>
              </a:rPr>
              <a:t>Insights and problems from Partners</a:t>
            </a:r>
            <a:endParaRPr sz="2000" kern="0" dirty="0">
              <a:solidFill>
                <a:srgbClr val="000000"/>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1" nodeType="clickEffect">
                                  <p:stCondLst>
                                    <p:cond delay="0"/>
                                  </p:stCondLst>
                                  <p:childTnLst>
                                    <p:animEffect transition="out" filter="fade">
                                      <p:cBhvr>
                                        <p:cTn id="38" dur="1000" tmFilter="0, 0; .2, .5; .8, .5; 1, 0"/>
                                        <p:tgtEl>
                                          <p:spTgt spid="113"/>
                                        </p:tgtEl>
                                      </p:cBhvr>
                                    </p:animEffect>
                                    <p:animScale>
                                      <p:cBhvr>
                                        <p:cTn id="39" dur="500" autoRev="1" fill="hold"/>
                                        <p:tgtEl>
                                          <p:spTgt spid="113"/>
                                        </p:tgtEl>
                                      </p:cBhvr>
                                      <p:by x="105000" y="105000"/>
                                    </p:animScale>
                                  </p:childTnLst>
                                </p:cTn>
                              </p:par>
                            </p:childTnLst>
                          </p:cTn>
                        </p:par>
                        <p:par>
                          <p:cTn id="40" fill="hold">
                            <p:stCondLst>
                              <p:cond delay="1000"/>
                            </p:stCondLst>
                            <p:childTnLst>
                              <p:par>
                                <p:cTn id="41" presetID="26" presetClass="emph" presetSubtype="0" fill="hold" nodeType="afterEffect">
                                  <p:stCondLst>
                                    <p:cond delay="0"/>
                                  </p:stCondLst>
                                  <p:childTnLst>
                                    <p:animEffect transition="out" filter="fade">
                                      <p:cBhvr>
                                        <p:cTn id="42" dur="1000" tmFilter="0, 0; .2, .5; .8, .5; 1, 0"/>
                                        <p:tgtEl>
                                          <p:spTgt spid="99"/>
                                        </p:tgtEl>
                                      </p:cBhvr>
                                    </p:animEffect>
                                    <p:animScale>
                                      <p:cBhvr>
                                        <p:cTn id="43" dur="500" autoRev="1" fill="hold"/>
                                        <p:tgtEl>
                                          <p:spTgt spid="99"/>
                                        </p:tgtEl>
                                      </p:cBhvr>
                                      <p:by x="105000" y="105000"/>
                                    </p:animScale>
                                  </p:childTnLst>
                                </p:cTn>
                              </p:par>
                            </p:childTnLst>
                          </p:cTn>
                        </p:par>
                        <p:par>
                          <p:cTn id="44" fill="hold">
                            <p:stCondLst>
                              <p:cond delay="2000"/>
                            </p:stCondLst>
                            <p:childTnLst>
                              <p:par>
                                <p:cTn id="45" presetID="26" presetClass="emph" presetSubtype="0" fill="hold" grpId="1" nodeType="afterEffect">
                                  <p:stCondLst>
                                    <p:cond delay="0"/>
                                  </p:stCondLst>
                                  <p:childTnLst>
                                    <p:animEffect transition="out" filter="fade">
                                      <p:cBhvr>
                                        <p:cTn id="46" dur="1000" tmFilter="0, 0; .2, .5; .8, .5; 1, 0"/>
                                        <p:tgtEl>
                                          <p:spTgt spid="109"/>
                                        </p:tgtEl>
                                      </p:cBhvr>
                                    </p:animEffect>
                                    <p:animScale>
                                      <p:cBhvr>
                                        <p:cTn id="47" dur="500" autoRev="1" fill="hold"/>
                                        <p:tgtEl>
                                          <p:spTgt spid="109"/>
                                        </p:tgtEl>
                                      </p:cBhvr>
                                      <p:by x="105000" y="105000"/>
                                    </p:animScale>
                                  </p:childTnLst>
                                </p:cTn>
                              </p:par>
                            </p:childTnLst>
                          </p:cTn>
                        </p:par>
                        <p:par>
                          <p:cTn id="48" fill="hold">
                            <p:stCondLst>
                              <p:cond delay="3000"/>
                            </p:stCondLst>
                            <p:childTnLst>
                              <p:par>
                                <p:cTn id="49" presetID="26" presetClass="emph" presetSubtype="0" fill="hold" nodeType="afterEffect">
                                  <p:stCondLst>
                                    <p:cond delay="0"/>
                                  </p:stCondLst>
                                  <p:childTnLst>
                                    <p:animEffect transition="out" filter="fade">
                                      <p:cBhvr>
                                        <p:cTn id="50" dur="1000" tmFilter="0, 0; .2, .5; .8, .5; 1, 0"/>
                                        <p:tgtEl>
                                          <p:spTgt spid="3"/>
                                        </p:tgtEl>
                                      </p:cBhvr>
                                    </p:animEffect>
                                    <p:animScale>
                                      <p:cBhvr>
                                        <p:cTn id="51" dur="500" autoRev="1" fill="hold"/>
                                        <p:tgtEl>
                                          <p:spTgt spid="3"/>
                                        </p:tgtEl>
                                      </p:cBhvr>
                                      <p:by x="105000" y="105000"/>
                                    </p:animScale>
                                  </p:childTnLst>
                                </p:cTn>
                              </p:par>
                            </p:childTnLst>
                          </p:cTn>
                        </p:par>
                        <p:par>
                          <p:cTn id="52" fill="hold">
                            <p:stCondLst>
                              <p:cond delay="4000"/>
                            </p:stCondLst>
                            <p:childTnLst>
                              <p:par>
                                <p:cTn id="53" presetID="26" presetClass="emph" presetSubtype="0" fill="hold" grpId="1" nodeType="afterEffect">
                                  <p:stCondLst>
                                    <p:cond delay="0"/>
                                  </p:stCondLst>
                                  <p:childTnLst>
                                    <p:animEffect transition="out" filter="fade">
                                      <p:cBhvr>
                                        <p:cTn id="54" dur="1000" tmFilter="0, 0; .2, .5; .8, .5; 1, 0"/>
                                        <p:tgtEl>
                                          <p:spTgt spid="112"/>
                                        </p:tgtEl>
                                      </p:cBhvr>
                                    </p:animEffect>
                                    <p:animScale>
                                      <p:cBhvr>
                                        <p:cTn id="55" dur="500" autoRev="1" fill="hold"/>
                                        <p:tgtEl>
                                          <p:spTgt spid="112"/>
                                        </p:tgtEl>
                                      </p:cBhvr>
                                      <p:by x="105000" y="105000"/>
                                    </p:animScale>
                                  </p:childTnLst>
                                </p:cTn>
                              </p:par>
                            </p:childTnLst>
                          </p:cTn>
                        </p:par>
                        <p:par>
                          <p:cTn id="56" fill="hold">
                            <p:stCondLst>
                              <p:cond delay="5000"/>
                            </p:stCondLst>
                            <p:childTnLst>
                              <p:par>
                                <p:cTn id="57" presetID="26" presetClass="emph" presetSubtype="0" fill="hold" nodeType="afterEffect">
                                  <p:stCondLst>
                                    <p:cond delay="0"/>
                                  </p:stCondLst>
                                  <p:childTnLst>
                                    <p:animEffect transition="out" filter="fade">
                                      <p:cBhvr>
                                        <p:cTn id="58" dur="1000" tmFilter="0, 0; .2, .5; .8, .5; 1, 0"/>
                                        <p:tgtEl>
                                          <p:spTgt spid="99"/>
                                        </p:tgtEl>
                                      </p:cBhvr>
                                    </p:animEffect>
                                    <p:animScale>
                                      <p:cBhvr>
                                        <p:cTn id="59" dur="500" autoRev="1" fill="hold"/>
                                        <p:tgtEl>
                                          <p:spTgt spid="99"/>
                                        </p:tgtEl>
                                      </p:cBhvr>
                                      <p:by x="105000" y="105000"/>
                                    </p:animScale>
                                  </p:childTnLst>
                                </p:cTn>
                              </p:par>
                            </p:childTnLst>
                          </p:cTn>
                        </p:par>
                        <p:par>
                          <p:cTn id="60" fill="hold">
                            <p:stCondLst>
                              <p:cond delay="6000"/>
                            </p:stCondLst>
                            <p:childTnLst>
                              <p:par>
                                <p:cTn id="61" presetID="26" presetClass="emph" presetSubtype="0" fill="hold" grpId="1" nodeType="afterEffect">
                                  <p:stCondLst>
                                    <p:cond delay="0"/>
                                  </p:stCondLst>
                                  <p:childTnLst>
                                    <p:animEffect transition="out" filter="fade">
                                      <p:cBhvr>
                                        <p:cTn id="62" dur="1000" tmFilter="0, 0; .2, .5; .8, .5; 1, 0"/>
                                        <p:tgtEl>
                                          <p:spTgt spid="110"/>
                                        </p:tgtEl>
                                      </p:cBhvr>
                                    </p:animEffect>
                                    <p:animScale>
                                      <p:cBhvr>
                                        <p:cTn id="63" dur="500" autoRev="1" fill="hold"/>
                                        <p:tgtEl>
                                          <p:spTgt spid="110"/>
                                        </p:tgtEl>
                                      </p:cBhvr>
                                      <p:by x="105000" y="105000"/>
                                    </p:animScale>
                                  </p:childTnLst>
                                </p:cTn>
                              </p:par>
                            </p:childTnLst>
                          </p:cTn>
                        </p:par>
                        <p:par>
                          <p:cTn id="64" fill="hold">
                            <p:stCondLst>
                              <p:cond delay="7000"/>
                            </p:stCondLst>
                            <p:childTnLst>
                              <p:par>
                                <p:cTn id="65" presetID="26" presetClass="emph" presetSubtype="0" fill="hold" nodeType="afterEffect">
                                  <p:stCondLst>
                                    <p:cond delay="0"/>
                                  </p:stCondLst>
                                  <p:childTnLst>
                                    <p:animEffect transition="out" filter="fade">
                                      <p:cBhvr>
                                        <p:cTn id="66" dur="1000" tmFilter="0, 0; .2, .5; .8, .5; 1, 0"/>
                                        <p:tgtEl>
                                          <p:spTgt spid="6"/>
                                        </p:tgtEl>
                                      </p:cBhvr>
                                    </p:animEffect>
                                    <p:animScale>
                                      <p:cBhvr>
                                        <p:cTn id="67" dur="500" autoRev="1" fill="hold"/>
                                        <p:tgtEl>
                                          <p:spTgt spid="6"/>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16"/>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
                                        </p:tgtEl>
                                        <p:attrNameLst>
                                          <p:attrName>style.visibility</p:attrName>
                                        </p:attrNameLst>
                                      </p:cBhvr>
                                      <p:to>
                                        <p:strVal val="hidden"/>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12" grpId="0" animBg="1"/>
      <p:bldP spid="112" grpId="1" animBg="1"/>
      <p:bldP spid="115" grpId="0"/>
      <p:bldP spid="110" grpId="0" animBg="1"/>
      <p:bldP spid="110" grpId="1" animBg="1"/>
      <p:bldP spid="116" grpId="0"/>
      <p:bldP spid="116" grpId="1"/>
      <p:bldP spid="113" grpId="0" animBg="1"/>
      <p:bldP spid="113" grpId="1" animBg="1"/>
      <p:bldP spid="27" grpId="0"/>
      <p:bldP spid="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expectations</a:t>
            </a:r>
          </a:p>
        </p:txBody>
      </p:sp>
      <p:sp>
        <p:nvSpPr>
          <p:cNvPr id="3" name="Content Placeholder 2"/>
          <p:cNvSpPr>
            <a:spLocks noGrp="1"/>
          </p:cNvSpPr>
          <p:nvPr>
            <p:ph idx="1"/>
          </p:nvPr>
        </p:nvSpPr>
        <p:spPr/>
        <p:txBody>
          <a:bodyPr/>
          <a:lstStyle/>
          <a:p>
            <a:r>
              <a:rPr lang="en-US" dirty="0"/>
              <a:t>Come to class and be present!</a:t>
            </a:r>
          </a:p>
          <a:p>
            <a:r>
              <a:rPr lang="en-US" dirty="0"/>
              <a:t>Ask for help when you need it!</a:t>
            </a:r>
          </a:p>
          <a:p>
            <a:r>
              <a:rPr lang="en-US" dirty="0"/>
              <a:t>Tell me and Patrick and the TA (Clare) when something doesn’t work as expected</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8DE28956-A002-4A9C-BAE7-5623CCC5F8C0}"/>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B24D401F-6285-4B86-8F3A-FB0ED9A5A21B}"/>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SWOT wiki on </a:t>
            </a:r>
            <a:r>
              <a:rPr lang="en-US" sz="2700" dirty="0" err="1"/>
              <a:t>github</a:t>
            </a:r>
            <a:r>
              <a:rPr lang="en-US" sz="2700" dirty="0"/>
              <a:t>: home to everything</a:t>
            </a:r>
          </a:p>
          <a:p>
            <a:pPr lvl="1"/>
            <a:r>
              <a:rPr lang="en-US" sz="2200" dirty="0"/>
              <a:t>https://github.com/AguaClara/SWOT/wiki/Syllabus</a:t>
            </a:r>
          </a:p>
          <a:p>
            <a:r>
              <a:rPr lang="en-US" sz="2700" dirty="0"/>
              <a:t>There is a textbook! </a:t>
            </a:r>
            <a:r>
              <a:rPr lang="en-US" sz="2700" dirty="0">
                <a:hlinkClick r:id="rId3"/>
              </a:rPr>
              <a:t>https://aguaclara.github.io/Textbook/</a:t>
            </a:r>
            <a:r>
              <a:rPr lang="en-US" sz="2700" dirty="0"/>
              <a:t> </a:t>
            </a:r>
          </a:p>
          <a:p>
            <a:r>
              <a:rPr lang="en-US" sz="2700" dirty="0"/>
              <a:t>Design Challenges</a:t>
            </a:r>
          </a:p>
          <a:p>
            <a:pPr lvl="1"/>
            <a:r>
              <a:rPr lang="en-US" sz="2300" dirty="0"/>
              <a:t>Some are for each Individual and some are for teams</a:t>
            </a:r>
          </a:p>
          <a:p>
            <a:pPr lvl="1"/>
            <a:r>
              <a:rPr lang="en-US" sz="2300" dirty="0"/>
              <a:t>Due on date listed on the course schedule!!!!</a:t>
            </a:r>
          </a:p>
          <a:p>
            <a:r>
              <a:rPr lang="en-US" sz="2700" dirty="0"/>
              <a:t>Final Project Ideas (see https://github.com/AguaClara/SWOT/wiki/Ideas)</a:t>
            </a:r>
          </a:p>
          <a:p>
            <a:pPr lvl="1"/>
            <a:r>
              <a:rPr lang="en-US" sz="2300" dirty="0"/>
              <a:t>Still evolving!</a:t>
            </a:r>
          </a:p>
        </p:txBody>
      </p:sp>
    </p:spTree>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7173</TotalTime>
  <Words>2478</Words>
  <Application>Microsoft Office PowerPoint</Application>
  <PresentationFormat>Widescreen</PresentationFormat>
  <Paragraphs>345</Paragraphs>
  <Slides>37</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Times New Roman</vt:lpstr>
      <vt:lpstr>Wingdings</vt:lpstr>
      <vt:lpstr>Proxima Nova</vt:lpstr>
      <vt:lpstr>Century Gothic</vt:lpstr>
      <vt:lpstr>Candara</vt:lpstr>
      <vt:lpstr>SWOT 2021</vt:lpstr>
      <vt:lpstr>Safe Water on Tap CIVILENG 5610.02</vt:lpstr>
      <vt:lpstr>Overview</vt:lpstr>
      <vt:lpstr>Overview</vt:lpstr>
      <vt:lpstr>What is this course about?</vt:lpstr>
      <vt:lpstr>What is this course about?</vt:lpstr>
      <vt:lpstr>This course is part of the AguaClara Ecosystem: designed for innovation and collaboration</vt:lpstr>
      <vt:lpstr>Course expectations</vt:lpstr>
      <vt:lpstr>Overview</vt:lpstr>
      <vt:lpstr>Course Organization</vt:lpstr>
      <vt:lpstr>Design Challenges</vt:lpstr>
      <vt:lpstr>Why Onshape?</vt:lpstr>
      <vt:lpstr>First Assignment</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PowerPoint Presentation</vt:lpstr>
      <vt:lpstr>It is a short walk…</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Monroe Weber-Shirk</cp:lastModifiedBy>
  <cp:revision>276</cp:revision>
  <dcterms:created xsi:type="dcterms:W3CDTF">2008-08-26T14:48:34Z</dcterms:created>
  <dcterms:modified xsi:type="dcterms:W3CDTF">2022-01-10T21:05:59Z</dcterms:modified>
</cp:coreProperties>
</file>